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58" r:id="rId4"/>
    <p:sldId id="260" r:id="rId5"/>
    <p:sldId id="261" r:id="rId6"/>
    <p:sldId id="263" r:id="rId7"/>
    <p:sldId id="259" r:id="rId8"/>
    <p:sldId id="268" r:id="rId9"/>
    <p:sldId id="269" r:id="rId10"/>
    <p:sldId id="265" r:id="rId11"/>
    <p:sldId id="264"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autoAdjust="0"/>
    <p:restoredTop sz="94674"/>
  </p:normalViewPr>
  <p:slideViewPr>
    <p:cSldViewPr snapToGrid="0">
      <p:cViewPr varScale="1">
        <p:scale>
          <a:sx n="124" d="100"/>
          <a:sy n="124" d="100"/>
        </p:scale>
        <p:origin x="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2BCA8-799B-3942-B742-57144F481F2E}" type="datetimeFigureOut">
              <a:rPr lang="en-US" smtClean="0"/>
              <a:t>4/11/18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2CE9A-4DB5-AB46-A93C-3DE19E140DC1}" type="slidenum">
              <a:rPr lang="en-US" smtClean="0"/>
              <a:t>‹#›</a:t>
            </a:fld>
            <a:endParaRPr lang="en-US"/>
          </a:p>
        </p:txBody>
      </p:sp>
    </p:spTree>
    <p:extLst>
      <p:ext uri="{BB962C8B-B14F-4D97-AF65-F5344CB8AC3E}">
        <p14:creationId xmlns:p14="http://schemas.microsoft.com/office/powerpoint/2010/main" val="101629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Geological map of the Abbotsford area of southwest Dunedin, showing locations of the Abbotsford Landslide and several other landslides in the area. Thick surficial deposits of loess and </a:t>
            </a:r>
            <a:r>
              <a:rPr lang="en-US" sz="1200" kern="1200" dirty="0" err="1">
                <a:solidFill>
                  <a:schemeClr val="tx1"/>
                </a:solidFill>
                <a:effectLst/>
                <a:latin typeface="+mn-lt"/>
                <a:ea typeface="+mn-ea"/>
                <a:cs typeface="+mn-cs"/>
              </a:rPr>
              <a:t>bouldery</a:t>
            </a:r>
            <a:r>
              <a:rPr lang="en-US" sz="1200" kern="1200" dirty="0">
                <a:solidFill>
                  <a:schemeClr val="tx1"/>
                </a:solidFill>
                <a:effectLst/>
                <a:latin typeface="+mn-lt"/>
                <a:ea typeface="+mn-ea"/>
                <a:cs typeface="+mn-cs"/>
              </a:rPr>
              <a:t> colluvium (not shown) are widespread in most places overlying the Tertiary sedimentary rocks. b Cross-section A–B shows the topography and geological structure in relation to the Abbotsford Landslide </a:t>
            </a:r>
            <a:endParaRPr lang="en-US" dirty="0"/>
          </a:p>
          <a:p>
            <a:endParaRPr lang="en-US" dirty="0"/>
          </a:p>
        </p:txBody>
      </p:sp>
      <p:sp>
        <p:nvSpPr>
          <p:cNvPr id="4" name="Slide Number Placeholder 3"/>
          <p:cNvSpPr>
            <a:spLocks noGrp="1"/>
          </p:cNvSpPr>
          <p:nvPr>
            <p:ph type="sldNum" sz="quarter" idx="10"/>
          </p:nvPr>
        </p:nvSpPr>
        <p:spPr/>
        <p:txBody>
          <a:bodyPr/>
          <a:lstStyle/>
          <a:p>
            <a:fld id="{FE12CE9A-4DB5-AB46-A93C-3DE19E140DC1}" type="slidenum">
              <a:rPr lang="en-US" smtClean="0"/>
              <a:t>7</a:t>
            </a:fld>
            <a:endParaRPr lang="en-US"/>
          </a:p>
        </p:txBody>
      </p:sp>
    </p:spTree>
    <p:extLst>
      <p:ext uri="{BB962C8B-B14F-4D97-AF65-F5344CB8AC3E}">
        <p14:creationId xmlns:p14="http://schemas.microsoft.com/office/powerpoint/2010/main" val="94159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Graph of annual rainfall from 1917 to 1978 in the Dunedin suburbs of Burnside (approximately 1.5 km east of the landslide) and </a:t>
            </a:r>
            <a:r>
              <a:rPr lang="en-US" sz="1200" kern="1200" dirty="0" err="1">
                <a:solidFill>
                  <a:schemeClr val="tx1"/>
                </a:solidFill>
                <a:effectLst/>
                <a:latin typeface="+mn-lt"/>
                <a:ea typeface="+mn-ea"/>
                <a:cs typeface="+mn-cs"/>
              </a:rPr>
              <a:t>Musselburgh</a:t>
            </a:r>
            <a:r>
              <a:rPr lang="en-US" sz="1200" kern="1200" dirty="0">
                <a:solidFill>
                  <a:schemeClr val="tx1"/>
                </a:solidFill>
                <a:effectLst/>
                <a:latin typeface="+mn-lt"/>
                <a:ea typeface="+mn-ea"/>
                <a:cs typeface="+mn-cs"/>
              </a:rPr>
              <a:t> (approximately 7 km east). The plots show long-term mean annual rainfall and cumulative deviation from the mean in both of these areas. Mean rainfall at Green Island is also shown for 1969–1978. (Based on data from the NZ Metrological Service) </a:t>
            </a:r>
            <a:endParaRPr lang="en-US" dirty="0"/>
          </a:p>
          <a:p>
            <a:endParaRPr lang="en-US" dirty="0"/>
          </a:p>
        </p:txBody>
      </p:sp>
      <p:sp>
        <p:nvSpPr>
          <p:cNvPr id="4" name="Slide Number Placeholder 3"/>
          <p:cNvSpPr>
            <a:spLocks noGrp="1"/>
          </p:cNvSpPr>
          <p:nvPr>
            <p:ph type="sldNum" sz="quarter" idx="10"/>
          </p:nvPr>
        </p:nvSpPr>
        <p:spPr/>
        <p:txBody>
          <a:bodyPr/>
          <a:lstStyle/>
          <a:p>
            <a:fld id="{FE12CE9A-4DB5-AB46-A93C-3DE19E140DC1}" type="slidenum">
              <a:rPr lang="en-US" smtClean="0"/>
              <a:t>8</a:t>
            </a:fld>
            <a:endParaRPr lang="en-US"/>
          </a:p>
        </p:txBody>
      </p:sp>
    </p:spTree>
    <p:extLst>
      <p:ext uri="{BB962C8B-B14F-4D97-AF65-F5344CB8AC3E}">
        <p14:creationId xmlns:p14="http://schemas.microsoft.com/office/powerpoint/2010/main" val="116531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Graph of annual rainfall from 1917 to 1978 in the Dunedin suburbs of Burnside (approximately 1.5 km east of the landslide) and </a:t>
            </a:r>
            <a:r>
              <a:rPr lang="en-US" sz="1200" kern="1200" dirty="0" err="1">
                <a:solidFill>
                  <a:schemeClr val="tx1"/>
                </a:solidFill>
                <a:effectLst/>
                <a:latin typeface="+mn-lt"/>
                <a:ea typeface="+mn-ea"/>
                <a:cs typeface="+mn-cs"/>
              </a:rPr>
              <a:t>Musselburgh</a:t>
            </a:r>
            <a:r>
              <a:rPr lang="en-US" sz="1200" kern="1200" dirty="0">
                <a:solidFill>
                  <a:schemeClr val="tx1"/>
                </a:solidFill>
                <a:effectLst/>
                <a:latin typeface="+mn-lt"/>
                <a:ea typeface="+mn-ea"/>
                <a:cs typeface="+mn-cs"/>
              </a:rPr>
              <a:t> (approximately 7 km east). The plots show long-term mean annual rainfall and cumulative deviation from the mean in both of these areas. Mean rainfall at Green Island is also shown for 1969–1978. (Based on data from the NZ Metrological Service) </a:t>
            </a:r>
            <a:endParaRPr lang="en-US" dirty="0"/>
          </a:p>
          <a:p>
            <a:endParaRPr lang="en-US" dirty="0"/>
          </a:p>
        </p:txBody>
      </p:sp>
      <p:sp>
        <p:nvSpPr>
          <p:cNvPr id="4" name="Slide Number Placeholder 3"/>
          <p:cNvSpPr>
            <a:spLocks noGrp="1"/>
          </p:cNvSpPr>
          <p:nvPr>
            <p:ph type="sldNum" sz="quarter" idx="10"/>
          </p:nvPr>
        </p:nvSpPr>
        <p:spPr/>
        <p:txBody>
          <a:bodyPr/>
          <a:lstStyle/>
          <a:p>
            <a:fld id="{FE12CE9A-4DB5-AB46-A93C-3DE19E140DC1}" type="slidenum">
              <a:rPr lang="en-US" smtClean="0"/>
              <a:t>9</a:t>
            </a:fld>
            <a:endParaRPr lang="en-US"/>
          </a:p>
        </p:txBody>
      </p:sp>
    </p:spTree>
    <p:extLst>
      <p:ext uri="{BB962C8B-B14F-4D97-AF65-F5344CB8AC3E}">
        <p14:creationId xmlns:p14="http://schemas.microsoft.com/office/powerpoint/2010/main" val="6629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E06AC5E-833A-4960-82D4-FE528C042353}" type="datetimeFigureOut">
              <a:rPr lang="en-US" smtClean="0"/>
              <a:t>4/11/18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E53CDFF-8DD3-4E06-ADEC-E3FAF3EA259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12114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6AC5E-833A-4960-82D4-FE528C042353}"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110068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6AC5E-833A-4960-82D4-FE528C042353}"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600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6AC5E-833A-4960-82D4-FE528C042353}"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189806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6AC5E-833A-4960-82D4-FE528C042353}"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3CDFF-8DD3-4E06-ADEC-E3FAF3EA259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710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06AC5E-833A-4960-82D4-FE528C042353}"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343689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06AC5E-833A-4960-82D4-FE528C042353}"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226547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06AC5E-833A-4960-82D4-FE528C042353}"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341456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6AC5E-833A-4960-82D4-FE528C042353}"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348878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6AC5E-833A-4960-82D4-FE528C042353}"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2358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6AC5E-833A-4960-82D4-FE528C042353}"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3CDFF-8DD3-4E06-ADEC-E3FAF3EA2593}" type="slidenum">
              <a:rPr lang="en-US" smtClean="0"/>
              <a:t>‹#›</a:t>
            </a:fld>
            <a:endParaRPr lang="en-US"/>
          </a:p>
        </p:txBody>
      </p:sp>
    </p:spTree>
    <p:extLst>
      <p:ext uri="{BB962C8B-B14F-4D97-AF65-F5344CB8AC3E}">
        <p14:creationId xmlns:p14="http://schemas.microsoft.com/office/powerpoint/2010/main" val="279581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E06AC5E-833A-4960-82D4-FE528C042353}" type="datetimeFigureOut">
              <a:rPr lang="en-US" smtClean="0"/>
              <a:t>4/11/18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E53CDFF-8DD3-4E06-ADEC-E3FAF3EA2593}" type="slidenum">
              <a:rPr lang="en-US" smtClean="0"/>
              <a:t>‹#›</a:t>
            </a:fld>
            <a:endParaRPr lang="en-US"/>
          </a:p>
        </p:txBody>
      </p:sp>
    </p:spTree>
    <p:extLst>
      <p:ext uri="{BB962C8B-B14F-4D97-AF65-F5344CB8AC3E}">
        <p14:creationId xmlns:p14="http://schemas.microsoft.com/office/powerpoint/2010/main" val="227311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1979 Abbotsford Landslide</a:t>
            </a:r>
            <a:br>
              <a:rPr lang="en-US" dirty="0"/>
            </a:br>
            <a:endParaRPr lang="en-US" dirty="0"/>
          </a:p>
        </p:txBody>
      </p:sp>
      <p:sp>
        <p:nvSpPr>
          <p:cNvPr id="3" name="Subtitle 2"/>
          <p:cNvSpPr>
            <a:spLocks noGrp="1"/>
          </p:cNvSpPr>
          <p:nvPr>
            <p:ph type="subTitle" idx="1"/>
          </p:nvPr>
        </p:nvSpPr>
        <p:spPr/>
        <p:txBody>
          <a:bodyPr/>
          <a:lstStyle/>
          <a:p>
            <a:r>
              <a:rPr lang="en-US" dirty="0"/>
              <a:t>CE EN 544</a:t>
            </a:r>
          </a:p>
          <a:p>
            <a:r>
              <a:rPr lang="en-US" dirty="0"/>
              <a:t>Prepared for: Dr. Jones</a:t>
            </a:r>
          </a:p>
        </p:txBody>
      </p:sp>
    </p:spTree>
    <p:extLst>
      <p:ext uri="{BB962C8B-B14F-4D97-AF65-F5344CB8AC3E}">
        <p14:creationId xmlns:p14="http://schemas.microsoft.com/office/powerpoint/2010/main" val="378396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760" y="0"/>
            <a:ext cx="4389348"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192" y="0"/>
            <a:ext cx="4390698" cy="6858000"/>
          </a:xfrm>
          <a:prstGeom prst="rect">
            <a:avLst/>
          </a:prstGeom>
        </p:spPr>
      </p:pic>
    </p:spTree>
    <p:extLst>
      <p:ext uri="{BB962C8B-B14F-4D97-AF65-F5344CB8AC3E}">
        <p14:creationId xmlns:p14="http://schemas.microsoft.com/office/powerpoint/2010/main" val="12638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48" y="457199"/>
            <a:ext cx="9692640" cy="808453"/>
          </a:xfrm>
        </p:spPr>
        <p:txBody>
          <a:bodyPr/>
          <a:lstStyle/>
          <a:p>
            <a:r>
              <a:rPr lang="en-US" dirty="0"/>
              <a:t>Steady Decline over the Years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367" y="1714060"/>
            <a:ext cx="7919650" cy="5143940"/>
          </a:xfrm>
        </p:spPr>
      </p:pic>
    </p:spTree>
    <p:extLst>
      <p:ext uri="{BB962C8B-B14F-4D97-AF65-F5344CB8AC3E}">
        <p14:creationId xmlns:p14="http://schemas.microsoft.com/office/powerpoint/2010/main" val="97871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Summary</a:t>
            </a:r>
          </a:p>
        </p:txBody>
      </p:sp>
      <p:sp>
        <p:nvSpPr>
          <p:cNvPr id="3" name="Content Placeholder 2"/>
          <p:cNvSpPr>
            <a:spLocks noGrp="1"/>
          </p:cNvSpPr>
          <p:nvPr>
            <p:ph idx="1"/>
          </p:nvPr>
        </p:nvSpPr>
        <p:spPr/>
        <p:txBody>
          <a:bodyPr/>
          <a:lstStyle/>
          <a:p>
            <a:r>
              <a:rPr lang="en-US" dirty="0"/>
              <a:t>Typical Block Land slide with translational failure on thin, low-angle clay layers located within the top meter of the Abbotsford Formation </a:t>
            </a:r>
          </a:p>
          <a:p>
            <a:r>
              <a:rPr lang="en-US" dirty="0"/>
              <a:t>Unfavorable geology and topography – very week clay near an eroding creek</a:t>
            </a:r>
          </a:p>
          <a:p>
            <a:r>
              <a:rPr lang="en-US" dirty="0"/>
              <a:t>Increased pore water pressure – Increased Rainfall and </a:t>
            </a:r>
            <a:r>
              <a:rPr lang="en-US"/>
              <a:t>Leaking Main(3 years) </a:t>
            </a:r>
            <a:endParaRPr lang="en-US" dirty="0"/>
          </a:p>
          <a:p>
            <a:r>
              <a:rPr lang="en-US" dirty="0"/>
              <a:t>Quarrying of sand at the toe of the slope - 6% of the slide mass </a:t>
            </a:r>
          </a:p>
          <a:p>
            <a:r>
              <a:rPr lang="en-US" dirty="0"/>
              <a:t>Minor Factors</a:t>
            </a:r>
          </a:p>
          <a:p>
            <a:pPr lvl="1"/>
            <a:r>
              <a:rPr lang="en-US" dirty="0"/>
              <a:t>Removal of natural vegetation</a:t>
            </a:r>
          </a:p>
          <a:p>
            <a:pPr lvl="1"/>
            <a:r>
              <a:rPr lang="en-US" dirty="0"/>
              <a:t>Urban Development</a:t>
            </a:r>
          </a:p>
          <a:p>
            <a:pPr lvl="1"/>
            <a:r>
              <a:rPr lang="en-US" dirty="0"/>
              <a:t>Past </a:t>
            </a:r>
            <a:r>
              <a:rPr lang="en-US" dirty="0" err="1"/>
              <a:t>Sesmic</a:t>
            </a:r>
            <a:r>
              <a:rPr lang="en-US" dirty="0"/>
              <a:t> Activity </a:t>
            </a:r>
          </a:p>
          <a:p>
            <a:pPr lvl="1"/>
            <a:endParaRPr lang="en-US" dirty="0"/>
          </a:p>
          <a:p>
            <a:endParaRPr lang="en-US" dirty="0"/>
          </a:p>
          <a:p>
            <a:endParaRPr lang="en-US" dirty="0"/>
          </a:p>
        </p:txBody>
      </p:sp>
    </p:spTree>
    <p:extLst>
      <p:ext uri="{BB962C8B-B14F-4D97-AF65-F5344CB8AC3E}">
        <p14:creationId xmlns:p14="http://schemas.microsoft.com/office/powerpoint/2010/main" val="221502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72" y="0"/>
            <a:ext cx="9692640" cy="986790"/>
          </a:xfrm>
        </p:spPr>
        <p:txBody>
          <a:bodyPr/>
          <a:lstStyle/>
          <a:p>
            <a:r>
              <a:rPr lang="en-US" dirty="0"/>
              <a:t>Abbotsford Landslide Location</a:t>
            </a:r>
          </a:p>
        </p:txBody>
      </p:sp>
      <p:pic>
        <p:nvPicPr>
          <p:cNvPr id="4" name="Content Placeholder 3"/>
          <p:cNvPicPr>
            <a:picLocks noGrp="1" noChangeAspect="1"/>
          </p:cNvPicPr>
          <p:nvPr>
            <p:ph idx="1"/>
          </p:nvPr>
        </p:nvPicPr>
        <p:blipFill>
          <a:blip r:embed="rId2"/>
          <a:stretch>
            <a:fillRect/>
          </a:stretch>
        </p:blipFill>
        <p:spPr>
          <a:xfrm>
            <a:off x="2333973" y="1160449"/>
            <a:ext cx="6117024" cy="5335508"/>
          </a:xfrm>
          <a:prstGeom prst="rect">
            <a:avLst/>
          </a:prstGeom>
        </p:spPr>
      </p:pic>
    </p:spTree>
    <p:extLst>
      <p:ext uri="{BB962C8B-B14F-4D97-AF65-F5344CB8AC3E}">
        <p14:creationId xmlns:p14="http://schemas.microsoft.com/office/powerpoint/2010/main" val="313831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Landslide Overview</a:t>
            </a:r>
          </a:p>
        </p:txBody>
      </p:sp>
      <p:sp>
        <p:nvSpPr>
          <p:cNvPr id="3" name="Content Placeholder 2"/>
          <p:cNvSpPr>
            <a:spLocks noGrp="1"/>
          </p:cNvSpPr>
          <p:nvPr>
            <p:ph idx="1"/>
          </p:nvPr>
        </p:nvSpPr>
        <p:spPr/>
        <p:txBody>
          <a:bodyPr>
            <a:normAutofit/>
          </a:bodyPr>
          <a:lstStyle/>
          <a:p>
            <a:r>
              <a:rPr lang="en-US" sz="2400" dirty="0"/>
              <a:t>Subtle movement initiated a few weeks before</a:t>
            </a:r>
          </a:p>
          <a:p>
            <a:r>
              <a:rPr lang="en-US" sz="2400" dirty="0"/>
              <a:t>Roughly 5 million m</a:t>
            </a:r>
            <a:r>
              <a:rPr lang="en-US" sz="2400" baseline="30000" dirty="0"/>
              <a:t>3</a:t>
            </a:r>
            <a:r>
              <a:rPr lang="en-US" sz="2400" dirty="0"/>
              <a:t> (176.6 million ft</a:t>
            </a:r>
            <a:r>
              <a:rPr lang="en-US" sz="2400" baseline="30000" dirty="0"/>
              <a:t>3</a:t>
            </a:r>
            <a:r>
              <a:rPr lang="en-US" sz="2400" dirty="0"/>
              <a:t>)</a:t>
            </a:r>
            <a:r>
              <a:rPr lang="en-US" sz="2400" baseline="30000" dirty="0"/>
              <a:t> </a:t>
            </a:r>
            <a:r>
              <a:rPr lang="en-US" sz="2400" dirty="0"/>
              <a:t> </a:t>
            </a:r>
          </a:p>
          <a:p>
            <a:r>
              <a:rPr lang="en-US" sz="2400" dirty="0"/>
              <a:t> 69 houses destroyed</a:t>
            </a:r>
          </a:p>
          <a:p>
            <a:r>
              <a:rPr lang="en-US" sz="2400" dirty="0"/>
              <a:t> Roughly $7.5 million USD in damages</a:t>
            </a:r>
          </a:p>
          <a:p>
            <a:r>
              <a:rPr lang="en-US" sz="2400" dirty="0"/>
              <a:t> No loss of life caused</a:t>
            </a:r>
            <a:endParaRPr lang="en-US" sz="2400" baseline="30000" dirty="0"/>
          </a:p>
        </p:txBody>
      </p:sp>
    </p:spTree>
    <p:extLst>
      <p:ext uri="{BB962C8B-B14F-4D97-AF65-F5344CB8AC3E}">
        <p14:creationId xmlns:p14="http://schemas.microsoft.com/office/powerpoint/2010/main" val="221920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8285" y="0"/>
            <a:ext cx="8932271" cy="6858000"/>
          </a:xfrm>
        </p:spPr>
      </p:pic>
    </p:spTree>
    <p:extLst>
      <p:ext uri="{BB962C8B-B14F-4D97-AF65-F5344CB8AC3E}">
        <p14:creationId xmlns:p14="http://schemas.microsoft.com/office/powerpoint/2010/main" val="427740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7522" y="0"/>
            <a:ext cx="9863191" cy="6858000"/>
          </a:xfrm>
        </p:spPr>
      </p:pic>
    </p:spTree>
    <p:extLst>
      <p:ext uri="{BB962C8B-B14F-4D97-AF65-F5344CB8AC3E}">
        <p14:creationId xmlns:p14="http://schemas.microsoft.com/office/powerpoint/2010/main" val="57504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94" y="0"/>
            <a:ext cx="10990111" cy="6858000"/>
          </a:xfrm>
        </p:spPr>
      </p:pic>
    </p:spTree>
    <p:extLst>
      <p:ext uri="{BB962C8B-B14F-4D97-AF65-F5344CB8AC3E}">
        <p14:creationId xmlns:p14="http://schemas.microsoft.com/office/powerpoint/2010/main" val="68358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22" y="156210"/>
            <a:ext cx="9692640" cy="758190"/>
          </a:xfrm>
        </p:spPr>
        <p:txBody>
          <a:bodyPr/>
          <a:lstStyle/>
          <a:p>
            <a:r>
              <a:rPr lang="en-US" dirty="0"/>
              <a:t>Possible Cause 1: Site Geology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3522" y="1123950"/>
            <a:ext cx="6064425" cy="5448300"/>
          </a:xfrm>
        </p:spPr>
      </p:pic>
    </p:spTree>
    <p:extLst>
      <p:ext uri="{BB962C8B-B14F-4D97-AF65-F5344CB8AC3E}">
        <p14:creationId xmlns:p14="http://schemas.microsoft.com/office/powerpoint/2010/main" val="407481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2" y="156210"/>
            <a:ext cx="10643800" cy="758190"/>
          </a:xfrm>
        </p:spPr>
        <p:txBody>
          <a:bodyPr>
            <a:noAutofit/>
          </a:bodyPr>
          <a:lstStyle/>
          <a:p>
            <a:r>
              <a:rPr lang="en-US" sz="3600" dirty="0"/>
              <a:t>Possible Cause 2: Increased Pore Water Pressure</a:t>
            </a:r>
          </a:p>
        </p:txBody>
      </p:sp>
      <p:pic>
        <p:nvPicPr>
          <p:cNvPr id="6" name="Content Placeholder 5">
            <a:extLst>
              <a:ext uri="{FF2B5EF4-FFF2-40B4-BE49-F238E27FC236}">
                <a16:creationId xmlns:a16="http://schemas.microsoft.com/office/drawing/2014/main" id="{34C8F6EE-583E-7F4E-B900-AC1D1736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0489" y="1828800"/>
            <a:ext cx="6357873" cy="4351338"/>
          </a:xfrm>
        </p:spPr>
      </p:pic>
      <p:sp>
        <p:nvSpPr>
          <p:cNvPr id="9" name="TextBox 8">
            <a:extLst>
              <a:ext uri="{FF2B5EF4-FFF2-40B4-BE49-F238E27FC236}">
                <a16:creationId xmlns:a16="http://schemas.microsoft.com/office/drawing/2014/main" id="{3BCA40CF-DDED-3741-A327-B7BD56720D2F}"/>
              </a:ext>
            </a:extLst>
          </p:cNvPr>
          <p:cNvSpPr txBox="1"/>
          <p:nvPr/>
        </p:nvSpPr>
        <p:spPr>
          <a:xfrm>
            <a:off x="4247207" y="1186934"/>
            <a:ext cx="2624436" cy="369332"/>
          </a:xfrm>
          <a:prstGeom prst="rect">
            <a:avLst/>
          </a:prstGeom>
          <a:noFill/>
        </p:spPr>
        <p:txBody>
          <a:bodyPr wrap="none" rtlCol="0">
            <a:spAutoFit/>
          </a:bodyPr>
          <a:lstStyle/>
          <a:p>
            <a:r>
              <a:rPr lang="en-US" dirty="0"/>
              <a:t>Major Factor : Rainfall</a:t>
            </a:r>
          </a:p>
        </p:txBody>
      </p:sp>
    </p:spTree>
    <p:extLst>
      <p:ext uri="{BB962C8B-B14F-4D97-AF65-F5344CB8AC3E}">
        <p14:creationId xmlns:p14="http://schemas.microsoft.com/office/powerpoint/2010/main" val="416744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2" y="156210"/>
            <a:ext cx="10643800" cy="758190"/>
          </a:xfrm>
        </p:spPr>
        <p:txBody>
          <a:bodyPr>
            <a:noAutofit/>
          </a:bodyPr>
          <a:lstStyle/>
          <a:p>
            <a:r>
              <a:rPr lang="en-US" sz="3600" dirty="0"/>
              <a:t>Possible Cause 2: Increased Pore Water Pressure</a:t>
            </a:r>
          </a:p>
        </p:txBody>
      </p:sp>
      <p:pic>
        <p:nvPicPr>
          <p:cNvPr id="6" name="Content Placeholder 5">
            <a:extLst>
              <a:ext uri="{FF2B5EF4-FFF2-40B4-BE49-F238E27FC236}">
                <a16:creationId xmlns:a16="http://schemas.microsoft.com/office/drawing/2014/main" id="{34C8F6EE-583E-7F4E-B900-AC1D1736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0489" y="1828800"/>
            <a:ext cx="6357873" cy="4351338"/>
          </a:xfrm>
        </p:spPr>
      </p:pic>
      <p:sp>
        <p:nvSpPr>
          <p:cNvPr id="9" name="TextBox 8">
            <a:extLst>
              <a:ext uri="{FF2B5EF4-FFF2-40B4-BE49-F238E27FC236}">
                <a16:creationId xmlns:a16="http://schemas.microsoft.com/office/drawing/2014/main" id="{3BCA40CF-DDED-3741-A327-B7BD56720D2F}"/>
              </a:ext>
            </a:extLst>
          </p:cNvPr>
          <p:cNvSpPr txBox="1"/>
          <p:nvPr/>
        </p:nvSpPr>
        <p:spPr>
          <a:xfrm>
            <a:off x="4247207" y="1186934"/>
            <a:ext cx="3260829" cy="369332"/>
          </a:xfrm>
          <a:prstGeom prst="rect">
            <a:avLst/>
          </a:prstGeom>
          <a:noFill/>
        </p:spPr>
        <p:txBody>
          <a:bodyPr wrap="none" rtlCol="0">
            <a:spAutoFit/>
          </a:bodyPr>
          <a:lstStyle/>
          <a:p>
            <a:r>
              <a:rPr lang="en-US" dirty="0"/>
              <a:t>Major Factor : Leaking Main</a:t>
            </a:r>
          </a:p>
        </p:txBody>
      </p:sp>
      <p:pic>
        <p:nvPicPr>
          <p:cNvPr id="5" name="Content Placeholder 3">
            <a:extLst>
              <a:ext uri="{FF2B5EF4-FFF2-40B4-BE49-F238E27FC236}">
                <a16:creationId xmlns:a16="http://schemas.microsoft.com/office/drawing/2014/main" id="{6BA4401A-E167-AA4D-A423-E2144E3F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145" y="1818503"/>
            <a:ext cx="6443240" cy="4771484"/>
          </a:xfrm>
          <a:prstGeom prst="rect">
            <a:avLst/>
          </a:prstGeom>
        </p:spPr>
      </p:pic>
    </p:spTree>
    <p:extLst>
      <p:ext uri="{BB962C8B-B14F-4D97-AF65-F5344CB8AC3E}">
        <p14:creationId xmlns:p14="http://schemas.microsoft.com/office/powerpoint/2010/main" val="240590108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83</TotalTime>
  <Words>373</Words>
  <Application>Microsoft Macintosh PowerPoint</Application>
  <PresentationFormat>Widescreen</PresentationFormat>
  <Paragraphs>32</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Schoolbook</vt:lpstr>
      <vt:lpstr>Wingdings 2</vt:lpstr>
      <vt:lpstr>View</vt:lpstr>
      <vt:lpstr>1979 Abbotsford Landslide </vt:lpstr>
      <vt:lpstr>Abbotsford Landslide Location</vt:lpstr>
      <vt:lpstr>Landslide Overview</vt:lpstr>
      <vt:lpstr>PowerPoint Presentation</vt:lpstr>
      <vt:lpstr>PowerPoint Presentation</vt:lpstr>
      <vt:lpstr>PowerPoint Presentation</vt:lpstr>
      <vt:lpstr>Possible Cause 1: Site Geology</vt:lpstr>
      <vt:lpstr>Possible Cause 2: Increased Pore Water Pressure</vt:lpstr>
      <vt:lpstr>Possible Cause 2: Increased Pore Water Pressure</vt:lpstr>
      <vt:lpstr>PowerPoint Presentation</vt:lpstr>
      <vt:lpstr>Steady Decline over the Years</vt:lpstr>
      <vt:lpstr>Analysis Summary</vt:lpstr>
    </vt:vector>
  </TitlesOfParts>
  <Company>Brigham Young University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1979 Abbotsford Landslide</dc:title>
  <dc:creator>Mazalth Guadalupe Martinez</dc:creator>
  <cp:lastModifiedBy>Rohit Khattar</cp:lastModifiedBy>
  <cp:revision>9</cp:revision>
  <dcterms:created xsi:type="dcterms:W3CDTF">2018-04-11T19:18:29Z</dcterms:created>
  <dcterms:modified xsi:type="dcterms:W3CDTF">2018-04-12T03:57:19Z</dcterms:modified>
</cp:coreProperties>
</file>